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2"/>
  </p:notesMasterIdLst>
  <p:handoutMasterIdLst>
    <p:handoutMasterId r:id="rId63"/>
  </p:handoutMasterIdLst>
  <p:sldIdLst>
    <p:sldId id="562" r:id="rId2"/>
    <p:sldId id="711" r:id="rId3"/>
    <p:sldId id="712" r:id="rId4"/>
    <p:sldId id="695" r:id="rId5"/>
    <p:sldId id="692" r:id="rId6"/>
    <p:sldId id="693" r:id="rId7"/>
    <p:sldId id="732" r:id="rId8"/>
    <p:sldId id="733" r:id="rId9"/>
    <p:sldId id="710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30" r:id="rId38"/>
    <p:sldId id="654" r:id="rId39"/>
    <p:sldId id="655" r:id="rId40"/>
    <p:sldId id="657" r:id="rId41"/>
    <p:sldId id="660" r:id="rId42"/>
    <p:sldId id="658" r:id="rId43"/>
    <p:sldId id="662" r:id="rId44"/>
    <p:sldId id="661" r:id="rId45"/>
    <p:sldId id="731" r:id="rId46"/>
    <p:sldId id="664" r:id="rId47"/>
    <p:sldId id="665" r:id="rId48"/>
    <p:sldId id="666" r:id="rId49"/>
    <p:sldId id="667" r:id="rId50"/>
    <p:sldId id="668" r:id="rId51"/>
    <p:sldId id="669" r:id="rId52"/>
    <p:sldId id="670" r:id="rId53"/>
    <p:sldId id="734" r:id="rId54"/>
    <p:sldId id="680" r:id="rId55"/>
    <p:sldId id="681" r:id="rId56"/>
    <p:sldId id="682" r:id="rId57"/>
    <p:sldId id="683" r:id="rId58"/>
    <p:sldId id="735" r:id="rId59"/>
    <p:sldId id="656" r:id="rId60"/>
    <p:sldId id="6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98" autoAdjust="0"/>
    <p:restoredTop sz="83686" autoAdjust="0"/>
  </p:normalViewPr>
  <p:slideViewPr>
    <p:cSldViewPr snapToGrid="0" snapToObjects="1" showGuides="1">
      <p:cViewPr>
        <p:scale>
          <a:sx n="74" d="100"/>
          <a:sy n="74" d="100"/>
        </p:scale>
        <p:origin x="7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88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4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3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3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2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4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69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6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6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1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4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97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5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1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43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2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3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2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3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35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45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1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35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04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5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87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03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6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4" Type="http://schemas.openxmlformats.org/officeDocument/2006/relationships/hyperlink" Target="https://arxiv.org/abs/1704.03549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youtu.be/ACmydtFDTG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imanglade/how-hbos-silicon-valley-built-not-hotdog-with-mobile-tensorflow-keras-react-native-ef03260747f3" TargetMode="External"/><Relationship Id="rId4" Type="http://schemas.openxmlformats.org/officeDocument/2006/relationships/hyperlink" Target="https://blog.keras.io/building-powerful-image-classification-models-using-very-little-dat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4381" TargetMode="External"/><Relationship Id="rId4" Type="http://schemas.openxmlformats.org/officeDocument/2006/relationships/hyperlink" Target="https://arxiv.org/abs/1602.07261" TargetMode="External"/><Relationship Id="rId5" Type="http://schemas.openxmlformats.org/officeDocument/2006/relationships/hyperlink" Target="https://arxiv.org/abs/1605.07146" TargetMode="External"/><Relationship Id="rId6" Type="http://schemas.openxmlformats.org/officeDocument/2006/relationships/hyperlink" Target="https://arxiv.org/abs/1610.02357" TargetMode="External"/><Relationship Id="rId7" Type="http://schemas.openxmlformats.org/officeDocument/2006/relationships/hyperlink" Target="https://arxiv.org/pdf/1611.05431" TargetMode="External"/><Relationship Id="rId8" Type="http://schemas.openxmlformats.org/officeDocument/2006/relationships/hyperlink" Target="https://arxiv.org/abs/1707.01083" TargetMode="External"/><Relationship Id="rId9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4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LConvolutional</a:t>
            </a:r>
            <a:r>
              <a:rPr lang="en-US" dirty="0" smtClean="0"/>
              <a:t> </a:t>
            </a:r>
            <a:r>
              <a:rPr lang="en-US" dirty="0" smtClean="0"/>
              <a:t>Neural Networks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</a:t>
            </a:r>
            <a:r>
              <a:rPr lang="en-US" b="1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1919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5056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67427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329841" y="336240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597306" y="2788833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7555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137383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97306" y="280847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+4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bit of </a:t>
            </a:r>
            <a:r>
              <a:rPr lang="en-US" b="1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</a:t>
            </a:r>
            <a:r>
              <a:rPr lang="en-US" sz="2000" dirty="0" smtClean="0"/>
              <a:t>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04960" y="5950903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1" y="5808481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3511" y="4421066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6418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</a:t>
            </a:r>
            <a:r>
              <a:rPr lang="en-US" sz="2400" b="1" dirty="0"/>
              <a:t>Deconvolutional Network</a:t>
            </a:r>
            <a:r>
              <a:rPr lang="en-US" sz="2400" dirty="0"/>
              <a:t>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1221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3367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=""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=""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15211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=""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=""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Apply a </a:t>
            </a:r>
            <a:r>
              <a:rPr lang="en-US" sz="2400" dirty="0"/>
              <a:t>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21965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69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0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3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3x1. </a:t>
            </a:r>
          </a:p>
          <a:p>
            <a:r>
              <a:rPr lang="en-US" sz="2400" dirty="0" smtClean="0"/>
              <a:t>Skip some of the connections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Saliency </a:t>
            </a:r>
            <a:r>
              <a:rPr lang="en-US" b="1" dirty="0"/>
              <a:t>maps 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If </a:t>
            </a:r>
            <a:r>
              <a:rPr lang="en-US" dirty="0"/>
              <a:t>you are given an image of a </a:t>
            </a:r>
            <a:r>
              <a:rPr lang="en-US" dirty="0" smtClean="0"/>
              <a:t>dog and </a:t>
            </a:r>
            <a:r>
              <a:rPr lang="en-US" dirty="0"/>
              <a:t>asked to classify it. Most probably you will answer immediately – </a:t>
            </a:r>
            <a:r>
              <a:rPr lang="en-US" dirty="0" smtClean="0"/>
              <a:t>Dog! </a:t>
            </a:r>
            <a:r>
              <a:rPr lang="en-US" dirty="0"/>
              <a:t>But your Deep Learning Network might not be as smart as you. It might classify it as a </a:t>
            </a:r>
            <a:r>
              <a:rPr lang="en-US" dirty="0" smtClean="0"/>
              <a:t>cat, </a:t>
            </a:r>
            <a:r>
              <a:rPr lang="en-US" dirty="0"/>
              <a:t>a lion </a:t>
            </a:r>
            <a:r>
              <a:rPr lang="en-US" dirty="0" smtClean="0"/>
              <a:t>or Pavlos!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What are the reasons </a:t>
            </a:r>
            <a:r>
              <a:rPr lang="en-US" dirty="0"/>
              <a:t>for </a:t>
            </a:r>
            <a:r>
              <a:rPr lang="en-US" dirty="0" smtClean="0"/>
              <a:t>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bias </a:t>
            </a:r>
            <a:r>
              <a:rPr lang="en-US" dirty="0"/>
              <a:t>in training </a:t>
            </a:r>
            <a:r>
              <a:rPr lang="en-US" dirty="0" smtClean="0"/>
              <a:t>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or your network has seen too many celebrities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/>
              <a:t>Question</a:t>
            </a:r>
            <a:r>
              <a:rPr lang="en-US" sz="2400" dirty="0" smtClean="0"/>
              <a:t>: How do </a:t>
            </a:r>
            <a:r>
              <a:rPr lang="en-US" sz="2400" dirty="0"/>
              <a:t>we do that</a:t>
            </a:r>
            <a:r>
              <a:rPr lang="en-US" sz="2400" dirty="0" smtClean="0"/>
              <a:t>?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/>
              <a:t>	</a:t>
            </a:r>
            <a:r>
              <a:rPr lang="en-US" sz="2400" dirty="0" smtClean="0"/>
              <a:t>							</a:t>
            </a:r>
            <a:r>
              <a:rPr lang="en-US" sz="2400" b="1" dirty="0" smtClean="0">
                <a:solidFill>
                  <a:schemeClr val="accent2"/>
                </a:solidFill>
              </a:rPr>
              <a:t>We </a:t>
            </a:r>
            <a:r>
              <a:rPr lang="en-US" sz="2400" b="1" dirty="0">
                <a:solidFill>
                  <a:schemeClr val="accent2"/>
                </a:solidFill>
              </a:rPr>
              <a:t>differentiate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</a:p>
          <a:p>
            <a:pPr fontAlgn="base"/>
            <a:endParaRPr lang="en-US" sz="2400" b="1" i="1" dirty="0">
              <a:solidFill>
                <a:schemeClr val="accent2"/>
              </a:solidFill>
            </a:endParaRPr>
          </a:p>
          <a:p>
            <a:pPr fontAlgn="base"/>
            <a:r>
              <a:rPr lang="en-US" sz="2400" dirty="0" smtClean="0"/>
              <a:t>For any </a:t>
            </a:r>
            <a:r>
              <a:rPr lang="en-US" sz="2400" dirty="0"/>
              <a:t>function </a:t>
            </a:r>
            <a:r>
              <a:rPr lang="en-US" sz="2400" i="1" dirty="0"/>
              <a:t>f(x, y, z)</a:t>
            </a:r>
            <a:r>
              <a:rPr lang="en-US" sz="2400" dirty="0"/>
              <a:t>, we can find the impact of variables </a:t>
            </a:r>
            <a:r>
              <a:rPr lang="en-US" sz="2400" i="1" dirty="0"/>
              <a:t>x, y, z</a:t>
            </a:r>
            <a:r>
              <a:rPr lang="en-US" sz="2400" dirty="0"/>
              <a:t> on </a:t>
            </a:r>
            <a:r>
              <a:rPr lang="en-US" sz="2400" i="1" dirty="0"/>
              <a:t>f</a:t>
            </a:r>
            <a:r>
              <a:rPr lang="en-US" sz="2400" dirty="0"/>
              <a:t>at any specific point </a:t>
            </a:r>
            <a:r>
              <a:rPr lang="en-US" sz="2400" i="1" dirty="0"/>
              <a:t>(x0, y0, z0)</a:t>
            </a:r>
            <a:r>
              <a:rPr lang="en-US" sz="2400" dirty="0"/>
              <a:t> by finding its partial derivative </a:t>
            </a:r>
            <a:r>
              <a:rPr lang="en-US" sz="2400" dirty="0" err="1"/>
              <a:t>w.r.t</a:t>
            </a:r>
            <a:r>
              <a:rPr lang="en-US" sz="2400" dirty="0"/>
              <a:t> these variables at that </a:t>
            </a:r>
            <a:r>
              <a:rPr lang="en-US" sz="2400" dirty="0" smtClean="0"/>
              <a:t>point.</a:t>
            </a:r>
          </a:p>
          <a:p>
            <a:pPr fontAlgn="base"/>
            <a:r>
              <a:rPr lang="en-US" sz="2400" dirty="0" smtClean="0"/>
              <a:t>Similarly</a:t>
            </a:r>
            <a:r>
              <a:rPr lang="en-US" sz="2400" dirty="0"/>
              <a:t>, to find the </a:t>
            </a:r>
            <a:r>
              <a:rPr lang="en-US" sz="2400" dirty="0" smtClean="0"/>
              <a:t>responsible pixels</a:t>
            </a:r>
            <a:r>
              <a:rPr lang="en-US" sz="2400" dirty="0"/>
              <a:t>, we take the score </a:t>
            </a:r>
            <a:r>
              <a:rPr lang="en-US" sz="2400" dirty="0" smtClean="0"/>
              <a:t>function </a:t>
            </a:r>
            <a:r>
              <a:rPr lang="en-US" sz="2400" i="1" dirty="0" smtClean="0"/>
              <a:t>S</a:t>
            </a:r>
            <a:r>
              <a:rPr lang="en-US" sz="2400" dirty="0" smtClean="0"/>
              <a:t>, for class </a:t>
            </a:r>
            <a:r>
              <a:rPr lang="en-US" sz="2400" i="1" dirty="0" smtClean="0"/>
              <a:t>C</a:t>
            </a:r>
            <a:r>
              <a:rPr lang="en-US" sz="2400" dirty="0" smtClean="0"/>
              <a:t> and take the partial derivatives </a:t>
            </a:r>
            <a:r>
              <a:rPr lang="en-US" sz="2400" dirty="0" err="1"/>
              <a:t>w.r.t</a:t>
            </a:r>
            <a:r>
              <a:rPr lang="en-US" sz="2400" dirty="0"/>
              <a:t> </a:t>
            </a:r>
            <a:r>
              <a:rPr lang="en-US" sz="2400" b="1" dirty="0"/>
              <a:t>every </a:t>
            </a:r>
            <a:r>
              <a:rPr lang="en-US" sz="2400" b="1" dirty="0" smtClean="0"/>
              <a:t>pixel. 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906333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74089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35101" y="3817347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68115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73875" y="4280852"/>
            <a:ext cx="55785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70032" y="4298725"/>
            <a:ext cx="756016" cy="7151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 smtClean="0"/>
              <a:t>Sort of! Auto-grad can do this! 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 smtClean="0"/>
              <a:t>Forwar</a:t>
            </a:r>
            <a:r>
              <a:rPr lang="en-US" sz="2400" dirty="0" smtClean="0"/>
              <a:t> pass </a:t>
            </a:r>
            <a:r>
              <a:rPr lang="en-US" sz="2400" dirty="0"/>
              <a:t>of the image through the </a:t>
            </a:r>
            <a:r>
              <a:rPr lang="en-US" sz="2400" dirty="0" smtClean="0"/>
              <a:t>network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</a:t>
            </a:r>
            <a:r>
              <a:rPr lang="en-US" sz="2400" dirty="0" smtClean="0"/>
              <a:t>class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/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</a:t>
            </a:r>
            <a:r>
              <a:rPr lang="en-US" sz="2400" dirty="0" smtClean="0"/>
              <a:t>1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</a:t>
            </a:r>
            <a:r>
              <a:rPr lang="en-US" sz="2400" dirty="0" smtClean="0"/>
              <a:t>start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smtClean="0"/>
              <a:t>Render </a:t>
            </a:r>
            <a:r>
              <a:rPr lang="en-US" sz="2400" dirty="0"/>
              <a:t>them and you have your Saliency Map!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Note: On step #2. Instead of doing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, we turn it to binary classification and use the probabilities.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How do you make an image classifier that can be trained in a few hours (minutes) on a CPU?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dirty="0"/>
              <a:t>Main Idea: 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/>
              <a:t>Example: use </a:t>
            </a:r>
            <a:r>
              <a:rPr lang="en" dirty="0" err="1"/>
              <a:t>Imagenet</a:t>
            </a:r>
            <a:r>
              <a:rPr lang="en" dirty="0"/>
              <a:t> trained with </a:t>
            </a:r>
            <a:r>
              <a:rPr lang="en-US" dirty="0" smtClean="0"/>
              <a:t>any sophisticated huge network</a:t>
            </a:r>
            <a:r>
              <a:rPr lang="en" dirty="0" smtClean="0"/>
              <a:t>. </a:t>
            </a:r>
            <a:r>
              <a:rPr lang="en" dirty="0"/>
              <a:t>Then retrain it on a few thousand hotdog images and you get...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3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67"/>
            <a:ext cx="6046333" cy="4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69" y="1968167"/>
            <a:ext cx="6100431" cy="4203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/>
          <p:nvPr/>
        </p:nvSpPr>
        <p:spPr>
          <a:xfrm>
            <a:off x="4026800" y="110567"/>
            <a:ext cx="7962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Hotdog 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NotHotDog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https://youtu.be/ACmydtFDTGs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(offensive language and tropes alert)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</a:t>
            </a:r>
            <a:r>
              <a:rPr lang="en" dirty="0" smtClean="0"/>
              <a:t>Learning</a:t>
            </a:r>
            <a:r>
              <a:rPr lang="en-US" dirty="0" smtClean="0"/>
              <a:t>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133"/>
              </a:spcBef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Get </a:t>
            </a:r>
            <a:r>
              <a:rPr lang="en" dirty="0"/>
              <a:t>existing network weights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“head” fully connected layers and train on your new images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</a:t>
            </a:r>
            <a:r>
              <a:rPr lang="en-US" dirty="0" smtClean="0"/>
              <a:t>latest </a:t>
            </a:r>
            <a:r>
              <a:rPr lang="en" dirty="0" smtClean="0"/>
              <a:t>convolutional </a:t>
            </a:r>
            <a:r>
              <a:rPr lang="en" dirty="0"/>
              <a:t>layers and train at a very low </a:t>
            </a:r>
            <a:r>
              <a:rPr lang="en" dirty="0" err="1" smtClean="0"/>
              <a:t>lear</a:t>
            </a:r>
            <a:r>
              <a:rPr lang="en-US" dirty="0" smtClean="0"/>
              <a:t>n</a:t>
            </a:r>
            <a:r>
              <a:rPr lang="en" dirty="0" err="1" smtClean="0"/>
              <a:t>ing</a:t>
            </a:r>
            <a:r>
              <a:rPr lang="en" dirty="0" smtClean="0"/>
              <a:t> </a:t>
            </a:r>
            <a:r>
              <a:rPr lang="en" dirty="0"/>
              <a:t>rate starting with the weights from the </a:t>
            </a:r>
            <a:r>
              <a:rPr lang="en-US" dirty="0" smtClean="0"/>
              <a:t>previously trained weights</a:t>
            </a:r>
            <a:r>
              <a:rPr lang="en" dirty="0" smtClean="0"/>
              <a:t>. </a:t>
            </a:r>
            <a:r>
              <a:rPr lang="en" dirty="0"/>
              <a:t>This will change the </a:t>
            </a:r>
            <a:r>
              <a:rPr lang="en-US" dirty="0" smtClean="0"/>
              <a:t>latest </a:t>
            </a:r>
            <a:r>
              <a:rPr lang="en" dirty="0" smtClean="0"/>
              <a:t>layer </a:t>
            </a:r>
            <a:r>
              <a:rPr lang="en" dirty="0"/>
              <a:t>convolutional weights without triggering large gradient updates which would have occurred had we not done </a:t>
            </a:r>
            <a:r>
              <a:rPr lang="en" dirty="0" smtClean="0"/>
              <a:t>2.</a:t>
            </a: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r>
              <a:rPr lang="en" sz="1800" dirty="0" smtClean="0"/>
              <a:t>See </a:t>
            </a:r>
            <a:r>
              <a:rPr lang="en" sz="1800" u="sng" dirty="0" smtClean="0">
                <a:solidFill>
                  <a:schemeClr val="hlink"/>
                </a:solidFill>
                <a:hlinkClick r:id="rId3"/>
              </a:rPr>
              <a:t>https://medium.com/@timanglade/how-hbos-silicon-valley-built-not-hotdog-with-mobile-tensorflow-keras-react-native-ef03260747f3</a:t>
            </a:r>
            <a:r>
              <a:rPr lang="en" sz="1800" dirty="0" smtClean="0">
                <a:solidFill>
                  <a:schemeClr val="dk1"/>
                </a:solidFill>
              </a:rPr>
              <a:t>and</a:t>
            </a:r>
            <a:r>
              <a:rPr lang="en" sz="1800" dirty="0" smtClean="0">
                <a:solidFill>
                  <a:schemeClr val="dk1"/>
                </a:solidFill>
                <a:hlinkClick r:id="rId4"/>
              </a:rPr>
              <a:t>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https://blog.keras.io/building-powerful-image-classification-models-using-very-little-data.html</a:t>
            </a:r>
            <a:r>
              <a:rPr lang="en" sz="1800" dirty="0">
                <a:hlinkClick r:id="rId4"/>
              </a:rPr>
              <a:t> </a:t>
            </a:r>
            <a:r>
              <a:rPr lang="en" sz="1800" dirty="0"/>
              <a:t>for some details</a:t>
            </a:r>
          </a:p>
          <a:p>
            <a:pPr>
              <a:buAutoNum type="arabicPeriod"/>
            </a:pPr>
            <a:endParaRPr lang="en" dirty="0"/>
          </a:p>
          <a:p>
            <a:pPr>
              <a:spcBef>
                <a:spcPts val="2133"/>
              </a:spcBef>
              <a:spcAft>
                <a:spcPts val="2133"/>
              </a:spcAft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3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6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245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for Text 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84687"/>
          </a:xfrm>
        </p:spPr>
        <p:txBody>
          <a:bodyPr/>
          <a:lstStyle/>
          <a:p>
            <a:r>
              <a:rPr lang="en-US" dirty="0" smtClean="0"/>
              <a:t>When applied </a:t>
            </a:r>
            <a:r>
              <a:rPr lang="en-US" dirty="0"/>
              <a:t>to text instead of images, we have </a:t>
            </a:r>
            <a:r>
              <a:rPr lang="en-US" dirty="0" smtClean="0"/>
              <a:t>an </a:t>
            </a:r>
            <a:r>
              <a:rPr lang="en-US" dirty="0"/>
              <a:t>1 dimensional array representing the text. </a:t>
            </a:r>
            <a:endParaRPr lang="en-US" dirty="0" smtClean="0"/>
          </a:p>
          <a:p>
            <a:r>
              <a:rPr lang="en-US" dirty="0" smtClean="0"/>
              <a:t>Here </a:t>
            </a:r>
            <a:r>
              <a:rPr lang="en-US" dirty="0"/>
              <a:t>the architecture of the </a:t>
            </a:r>
            <a:r>
              <a:rPr lang="en-US" dirty="0" err="1"/>
              <a:t>ConvNets</a:t>
            </a:r>
            <a:r>
              <a:rPr lang="en-US" dirty="0"/>
              <a:t> is changed to 1D convolutional-and-pooling operations.</a:t>
            </a:r>
          </a:p>
          <a:p>
            <a:r>
              <a:rPr lang="en-US" dirty="0"/>
              <a:t>One of the most typically tasks in NLP where </a:t>
            </a:r>
            <a:r>
              <a:rPr lang="en-US" dirty="0" err="1"/>
              <a:t>ConvNet</a:t>
            </a:r>
            <a:r>
              <a:rPr lang="en-US" dirty="0"/>
              <a:t> are used is sentence classification, that is, classifying a sentence into a set of pre-determined categories by considering </a:t>
            </a:r>
            <a:r>
              <a:rPr lang="en-US" b="1" i="1" dirty="0" smtClean="0"/>
              <a:t>n</a:t>
            </a:r>
            <a:r>
              <a:rPr lang="en-US" dirty="0" smtClean="0"/>
              <a:t>-grams</a:t>
            </a:r>
            <a:r>
              <a:rPr lang="en-US" dirty="0"/>
              <a:t>, i.e. it’s words or sequence of words, or also characters or sequence of characters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algn="ctr"/>
            <a:r>
              <a:rPr lang="en-US" dirty="0" smtClean="0"/>
              <a:t>LETS SEE THIS THROUGH AN EXAMPLE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3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4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5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8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9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Lecture4_Regularization</Template>
  <TotalTime>37004</TotalTime>
  <Words>3027</Words>
  <Application>Microsoft Macintosh PowerPoint</Application>
  <PresentationFormat>Widescreen</PresentationFormat>
  <Paragraphs>864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Karla</vt:lpstr>
      <vt:lpstr>Source Serif Pro</vt:lpstr>
      <vt:lpstr>Arial</vt:lpstr>
      <vt:lpstr>GEC_template</vt:lpstr>
      <vt:lpstr>LConvolutional Neural Networks 2</vt:lpstr>
      <vt:lpstr>Outline</vt:lpstr>
      <vt:lpstr>Outline</vt:lpstr>
      <vt:lpstr>From last lecture</vt:lpstr>
      <vt:lpstr>Examples</vt:lpstr>
      <vt:lpstr>Examples</vt:lpstr>
      <vt:lpstr>What do CNN layers learn?</vt:lpstr>
      <vt:lpstr>PowerPoint Presentation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Outline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Outline</vt:lpstr>
      <vt:lpstr>Layer’s Receptive Field </vt:lpstr>
      <vt:lpstr>Layer’s Receptive Field </vt:lpstr>
      <vt:lpstr>Dilated CNNs </vt:lpstr>
      <vt:lpstr>Dilated CNNs (cont) </vt:lpstr>
      <vt:lpstr>Dilated CNNs (cont)</vt:lpstr>
      <vt:lpstr>Dilated CNNs (cont)</vt:lpstr>
      <vt:lpstr>Dilated CNNs (cont)</vt:lpstr>
      <vt:lpstr>Outline</vt:lpstr>
      <vt:lpstr>Saliency maps (cont)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Outline</vt:lpstr>
      <vt:lpstr>Transfer Learning</vt:lpstr>
      <vt:lpstr>PowerPoint Presentation</vt:lpstr>
      <vt:lpstr>Transfer Learning (cont)</vt:lpstr>
      <vt:lpstr>PowerPoint Presentation</vt:lpstr>
      <vt:lpstr>Outline</vt:lpstr>
      <vt:lpstr>Convolutional Neural Networks for Text Classification 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676</cp:revision>
  <cp:lastPrinted>2019-11-16T02:49:24Z</cp:lastPrinted>
  <dcterms:created xsi:type="dcterms:W3CDTF">2018-09-10T00:54:50Z</dcterms:created>
  <dcterms:modified xsi:type="dcterms:W3CDTF">2020-01-16T04:01:56Z</dcterms:modified>
</cp:coreProperties>
</file>